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7" r:id="rId13"/>
    <p:sldId id="266" r:id="rId14"/>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93" d="100"/>
          <a:sy n="93" d="100"/>
        </p:scale>
        <p:origin x="-216"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AB76193-DD9F-4711-879D-3C556F033F3F}" type="datetimeFigureOut">
              <a:rPr lang="en-US"/>
              <a:pPr>
                <a:defRPr/>
              </a:pPr>
              <a:t>9/30/2015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CB49FD-DBBA-47B5-8438-4172AF9BFB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EB9215-89D5-4466-A0D1-E658F0C9DE91}" type="datetimeFigureOut">
              <a:rPr lang="en-US"/>
              <a:pPr>
                <a:defRPr/>
              </a:pPr>
              <a:t>9/30/2015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EB62F7-54E7-47AA-B70F-2AF3F3F8EC8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FF8798-0761-4F7A-B2D4-83110FA81B05}" type="datetimeFigureOut">
              <a:rPr lang="en-US"/>
              <a:pPr>
                <a:defRPr/>
              </a:pPr>
              <a:t>9/30/2015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CBCB-6FD3-4D2C-98DF-9DFFAC197C6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654151-1D59-4935-A099-259A107FF86B}" type="datetimeFigureOut">
              <a:rPr lang="en-US"/>
              <a:pPr>
                <a:defRPr/>
              </a:pPr>
              <a:t>9/30/2015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37256F-675C-4564-8CE0-628F0249B45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7EA773-D324-4EEB-AEDC-1A1B0708544F}" type="datetimeFigureOut">
              <a:rPr lang="en-US"/>
              <a:pPr>
                <a:defRPr/>
              </a:pPr>
              <a:t>9/30/2015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15BB0F-ABF0-4239-96F2-393436A857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7F3DB03-C65E-4279-AA9D-FDA5772136FD}" type="datetimeFigureOut">
              <a:rPr lang="en-US"/>
              <a:pPr>
                <a:defRPr/>
              </a:pPr>
              <a:t>9/30/2015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AD58EB-0DDF-498F-93F3-0BE6DDC96E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313E1DA-1A92-4278-947D-17BC6A4DE306}" type="datetimeFigureOut">
              <a:rPr lang="en-US"/>
              <a:pPr>
                <a:defRPr/>
              </a:pPr>
              <a:t>9/30/2015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359A294-FD51-4B44-A23B-0774891A072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62963DD-CBD6-4C65-80B5-77D348E86DB2}" type="datetimeFigureOut">
              <a:rPr lang="en-US"/>
              <a:pPr>
                <a:defRPr/>
              </a:pPr>
              <a:t>9/30/2015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1622F29-25A8-4F1D-BF8D-FDDA65B46FB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7EDB18-1995-4826-ACF4-18BD6578FB58}" type="datetimeFigureOut">
              <a:rPr lang="en-US"/>
              <a:pPr>
                <a:defRPr/>
              </a:pPr>
              <a:t>9/30/2015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B477286-1DB3-47B2-8F61-F6E281EE795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C55DE4-EF48-4122-9BCA-BC3F41BE05ED}" type="datetimeFigureOut">
              <a:rPr lang="en-US"/>
              <a:pPr>
                <a:defRPr/>
              </a:pPr>
              <a:t>9/30/2015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BABBA4-81FE-4F0A-8D9D-5A28D60DD7C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531C8F-62DB-41D2-AC8D-56F31CAA9957}" type="datetimeFigureOut">
              <a:rPr lang="en-US"/>
              <a:pPr>
                <a:defRPr/>
              </a:pPr>
              <a:t>9/30/2015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7ACAFC-A9CB-4743-84D3-71AF774CC11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E3C8229-73EF-41B8-A0D9-3FB7D7875908}" type="datetimeFigureOut">
              <a:rPr lang="en-US"/>
              <a:pPr>
                <a:defRPr/>
              </a:pPr>
              <a:t>9/30/2015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F702212-EA51-4DC0-A3B7-8DFD36EA19D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netstevepr.com/hp_stream_7_video_recorder.htm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netstevepr.com/hp_stream_7_video_recorder.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virtualdub.sourceforge.net/" TargetMode="External"/><Relationship Id="rId2" Type="http://schemas.openxmlformats.org/officeDocument/2006/relationships/hyperlink" Target="http://lags.leetcode.net/codec.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virtualdub.sourceforge.net/" TargetMode="External"/><Relationship Id="rId2" Type="http://schemas.openxmlformats.org/officeDocument/2006/relationships/hyperlink" Target="http://lags.leetcode.net/codec.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netstevepr.com/hp_stream_7_video_recorder.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075" y="1490663"/>
            <a:ext cx="11261725" cy="2387600"/>
          </a:xfrm>
        </p:spPr>
        <p:txBody>
          <a:bodyPr rtlCol="0">
            <a:normAutofit fontScale="90000"/>
          </a:bodyPr>
          <a:lstStyle/>
          <a:p>
            <a:pPr fontAlgn="auto">
              <a:spcAft>
                <a:spcPts val="0"/>
              </a:spcAft>
              <a:defRPr/>
            </a:pPr>
            <a:r>
              <a:rPr lang="en-US" dirty="0" smtClean="0"/>
              <a:t>Analog Video Capture with PCs</a:t>
            </a:r>
            <a:br>
              <a:rPr lang="en-US" dirty="0" smtClean="0"/>
            </a:br>
            <a:r>
              <a:rPr lang="en-US" dirty="0" smtClean="0"/>
              <a:t/>
            </a:r>
            <a:br>
              <a:rPr lang="en-US" dirty="0" smtClean="0"/>
            </a:br>
            <a:r>
              <a:rPr lang="en-US" sz="3200" dirty="0" smtClean="0"/>
              <a:t>Steve Preston</a:t>
            </a:r>
            <a:br>
              <a:rPr lang="en-US" sz="3200" dirty="0" smtClean="0"/>
            </a:br>
            <a:r>
              <a:rPr lang="en-US" sz="3200" dirty="0" smtClean="0"/>
              <a:t>IOTA Annual Meeting</a:t>
            </a:r>
            <a:br>
              <a:rPr lang="en-US" sz="3200" dirty="0" smtClean="0"/>
            </a:br>
            <a:r>
              <a:rPr lang="en-US" sz="3200" dirty="0" smtClean="0"/>
              <a:t>Oct 2015</a:t>
            </a:r>
            <a:endParaRPr lang="en-US" dirty="0"/>
          </a:p>
        </p:txBody>
      </p:sp>
      <p:sp>
        <p:nvSpPr>
          <p:cNvPr id="13314" name="Subtitle 2"/>
          <p:cNvSpPr>
            <a:spLocks noGrp="1"/>
          </p:cNvSpPr>
          <p:nvPr>
            <p:ph type="subTitle" idx="1"/>
          </p:nvPr>
        </p:nvSpPr>
        <p:spPr/>
        <p:txBody>
          <a:bodyPr/>
          <a:lstStyle/>
          <a:p>
            <a:r>
              <a:rPr lang="en-US"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0613" y="944563"/>
            <a:ext cx="10291762" cy="5784850"/>
          </a:xfrm>
          <a:prstGeom prst="rect">
            <a:avLst/>
          </a:prstGeom>
          <a:noFill/>
        </p:spPr>
        <p:txBody>
          <a:bodyPr>
            <a:spAutoFit/>
          </a:bodyPr>
          <a:lstStyle/>
          <a:p>
            <a:pPr algn="ctr" fontAlgn="auto">
              <a:spcBef>
                <a:spcPts val="0"/>
              </a:spcBef>
              <a:spcAft>
                <a:spcPts val="0"/>
              </a:spcAft>
              <a:defRPr/>
            </a:pPr>
            <a:r>
              <a:rPr lang="en-US" sz="3200" b="1" dirty="0">
                <a:latin typeface="+mn-lt"/>
                <a:cs typeface="+mn-cs"/>
              </a:rPr>
              <a:t>Portable Analog Video Recorder</a:t>
            </a:r>
          </a:p>
          <a:p>
            <a:pPr algn="ctr" fontAlgn="auto">
              <a:spcBef>
                <a:spcPts val="0"/>
              </a:spcBef>
              <a:spcAft>
                <a:spcPts val="0"/>
              </a:spcAft>
              <a:defRPr/>
            </a:pPr>
            <a:r>
              <a:rPr lang="en-US" sz="3200" b="1" dirty="0">
                <a:latin typeface="+mn-lt"/>
                <a:cs typeface="+mn-cs"/>
              </a:rPr>
              <a:t>Functionality</a:t>
            </a:r>
          </a:p>
          <a:p>
            <a:pPr marL="914400" lvl="1" indent="-457200" fontAlgn="auto">
              <a:spcBef>
                <a:spcPts val="0"/>
              </a:spcBef>
              <a:spcAft>
                <a:spcPts val="0"/>
              </a:spcAft>
              <a:buFont typeface="Arial" panose="020B0604020202020204" pitchFamily="34" charset="0"/>
              <a:buChar char="•"/>
              <a:defRPr/>
            </a:pPr>
            <a:endParaRPr lang="en-US" b="1" dirty="0">
              <a:latin typeface="+mn-lt"/>
              <a:cs typeface="+mn-cs"/>
            </a:endParaRP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Records analog video to AVI file (</a:t>
            </a:r>
            <a:r>
              <a:rPr lang="en-US" b="1" dirty="0" err="1">
                <a:latin typeface="+mn-lt"/>
                <a:cs typeface="+mn-cs"/>
              </a:rPr>
              <a:t>Lagarith</a:t>
            </a:r>
            <a:r>
              <a:rPr lang="en-US" b="1" dirty="0">
                <a:latin typeface="+mn-lt"/>
                <a:cs typeface="+mn-cs"/>
              </a:rPr>
              <a:t> codec)</a:t>
            </a: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Manual mode – start / stop while attended</a:t>
            </a: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Timer mode – start / stop via timer</a:t>
            </a: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Recording Time</a:t>
            </a: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30 min of recording time with NO additional SD card</a:t>
            </a: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Power</a:t>
            </a: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With HP Stream 7 internal battery ONLY : about 3 hours of standby</a:t>
            </a: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With 10000 </a:t>
            </a:r>
            <a:r>
              <a:rPr lang="en-US" b="1" dirty="0" err="1">
                <a:latin typeface="+mn-lt"/>
                <a:cs typeface="+mn-cs"/>
              </a:rPr>
              <a:t>mAh</a:t>
            </a:r>
            <a:r>
              <a:rPr lang="en-US" b="1" dirty="0">
                <a:latin typeface="+mn-lt"/>
                <a:cs typeface="+mn-cs"/>
              </a:rPr>
              <a:t> power bank : 11 hours of standby time</a:t>
            </a: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With 8 pack of AA Rechargeable NiMH : 6 hours</a:t>
            </a: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With 8 pack of AA Lithium batteries : 8 hours</a:t>
            </a: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With AC power source : over 24 hours of standby time</a:t>
            </a: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Notes:</a:t>
            </a: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See </a:t>
            </a:r>
            <a:r>
              <a:rPr lang="en-US" b="1" dirty="0">
                <a:latin typeface="+mn-lt"/>
                <a:cs typeface="+mn-cs"/>
                <a:hlinkClick r:id="rId2"/>
              </a:rPr>
              <a:t>http://</a:t>
            </a:r>
            <a:r>
              <a:rPr lang="en-US" b="1" dirty="0">
                <a:latin typeface="+mn-lt"/>
                <a:cs typeface="+mn-cs"/>
                <a:hlinkClick r:id="rId2"/>
              </a:rPr>
              <a:t>www.netstevepr.com/hp_stream_7_video_recorder.html</a:t>
            </a:r>
            <a:r>
              <a:rPr lang="en-US" b="1" dirty="0">
                <a:latin typeface="+mn-lt"/>
                <a:cs typeface="+mn-cs"/>
              </a:rPr>
              <a:t> for more info.</a:t>
            </a:r>
          </a:p>
          <a:p>
            <a:pPr lvl="1" fontAlgn="auto">
              <a:spcBef>
                <a:spcPts val="0"/>
              </a:spcBef>
              <a:spcAft>
                <a:spcPts val="0"/>
              </a:spcAft>
              <a:defRPr/>
            </a:pPr>
            <a:endParaRPr lang="en-US" b="1" dirty="0">
              <a:latin typeface="+mn-lt"/>
              <a:cs typeface="+mn-cs"/>
            </a:endParaRPr>
          </a:p>
          <a:p>
            <a:pPr marL="1371600" lvl="2" indent="-457200" fontAlgn="auto">
              <a:spcBef>
                <a:spcPts val="0"/>
              </a:spcBef>
              <a:spcAft>
                <a:spcPts val="0"/>
              </a:spcAft>
              <a:buFont typeface="Arial" panose="020B0604020202020204" pitchFamily="34" charset="0"/>
              <a:buChar char="•"/>
              <a:defRPr/>
            </a:pPr>
            <a:endParaRPr lang="en-US" b="1" dirty="0">
              <a:latin typeface="+mn-lt"/>
              <a:cs typeface="+mn-cs"/>
            </a:endParaRPr>
          </a:p>
          <a:p>
            <a:pPr lvl="1" fontAlgn="auto">
              <a:spcBef>
                <a:spcPts val="0"/>
              </a:spcBef>
              <a:spcAft>
                <a:spcPts val="0"/>
              </a:spcAft>
              <a:defRPr/>
            </a:pPr>
            <a:r>
              <a:rPr lang="en-US" b="1" dirty="0">
                <a:latin typeface="+mn-lt"/>
                <a:cs typeface="+mn-cs"/>
              </a:rPr>
              <a:t> </a:t>
            </a:r>
            <a:endParaRPr lang="en-US" b="1" dirty="0">
              <a:latin typeface="+mn-lt"/>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0613" y="944563"/>
            <a:ext cx="10291762" cy="4122737"/>
          </a:xfrm>
          <a:prstGeom prst="rect">
            <a:avLst/>
          </a:prstGeom>
          <a:noFill/>
        </p:spPr>
        <p:txBody>
          <a:bodyPr>
            <a:spAutoFit/>
          </a:bodyPr>
          <a:lstStyle/>
          <a:p>
            <a:pPr algn="ctr" fontAlgn="auto">
              <a:spcBef>
                <a:spcPts val="0"/>
              </a:spcBef>
              <a:spcAft>
                <a:spcPts val="0"/>
              </a:spcAft>
              <a:defRPr/>
            </a:pPr>
            <a:r>
              <a:rPr lang="en-US" sz="3200" b="1" dirty="0">
                <a:latin typeface="+mn-lt"/>
                <a:cs typeface="+mn-cs"/>
              </a:rPr>
              <a:t>Portable Analog Video Recorder</a:t>
            </a:r>
          </a:p>
          <a:p>
            <a:pPr algn="ctr" fontAlgn="auto">
              <a:spcBef>
                <a:spcPts val="0"/>
              </a:spcBef>
              <a:spcAft>
                <a:spcPts val="0"/>
              </a:spcAft>
              <a:defRPr/>
            </a:pPr>
            <a:r>
              <a:rPr lang="en-US" sz="3200" b="1" dirty="0">
                <a:latin typeface="+mn-lt"/>
                <a:cs typeface="+mn-cs"/>
              </a:rPr>
              <a:t>HP Stream Settings/Tips</a:t>
            </a:r>
          </a:p>
          <a:p>
            <a:pPr marL="914400" lvl="1" indent="-457200" fontAlgn="auto">
              <a:spcBef>
                <a:spcPts val="0"/>
              </a:spcBef>
              <a:spcAft>
                <a:spcPts val="0"/>
              </a:spcAft>
              <a:buFont typeface="Arial" panose="020B0604020202020204" pitchFamily="34" charset="0"/>
              <a:buChar char="•"/>
              <a:defRPr/>
            </a:pPr>
            <a:endParaRPr lang="en-US" b="1" dirty="0">
              <a:latin typeface="+mn-lt"/>
              <a:cs typeface="+mn-cs"/>
            </a:endParaRP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Sync with Microsoft Account – should turn this off to save space for video files.</a:t>
            </a: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Enable “standard” keyboard</a:t>
            </a: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Disable “auto-rotate”</a:t>
            </a: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Power management – NEVER SLEEP (even on battery power)</a:t>
            </a: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Setup “iota” user account – useful if you will lend the device to others</a:t>
            </a: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Airplane mode – use this when observing to avoid unexpected “pop-ups” from windows.</a:t>
            </a: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More details/info at </a:t>
            </a:r>
            <a:r>
              <a:rPr lang="en-US" b="1" dirty="0">
                <a:latin typeface="+mn-lt"/>
                <a:cs typeface="+mn-cs"/>
                <a:hlinkClick r:id="rId2"/>
              </a:rPr>
              <a:t>http://</a:t>
            </a:r>
            <a:r>
              <a:rPr lang="en-US" b="1" dirty="0">
                <a:latin typeface="+mn-lt"/>
                <a:cs typeface="+mn-cs"/>
                <a:hlinkClick r:id="rId2"/>
              </a:rPr>
              <a:t>www.netstevepr.com/hp_stream_7_video_recorder.html</a:t>
            </a:r>
            <a:r>
              <a:rPr lang="en-US" b="1" dirty="0">
                <a:latin typeface="+mn-lt"/>
                <a:cs typeface="+mn-cs"/>
              </a:rPr>
              <a:t> </a:t>
            </a:r>
          </a:p>
          <a:p>
            <a:pPr lvl="1" fontAlgn="auto">
              <a:spcBef>
                <a:spcPts val="0"/>
              </a:spcBef>
              <a:spcAft>
                <a:spcPts val="0"/>
              </a:spcAft>
              <a:defRPr/>
            </a:pPr>
            <a:endParaRPr lang="en-US" b="1" dirty="0">
              <a:latin typeface="+mn-lt"/>
              <a:cs typeface="+mn-cs"/>
            </a:endParaRPr>
          </a:p>
          <a:p>
            <a:pPr marL="1371600" lvl="2" indent="-457200" fontAlgn="auto">
              <a:spcBef>
                <a:spcPts val="0"/>
              </a:spcBef>
              <a:spcAft>
                <a:spcPts val="0"/>
              </a:spcAft>
              <a:buFont typeface="Arial" panose="020B0604020202020204" pitchFamily="34" charset="0"/>
              <a:buChar char="•"/>
              <a:defRPr/>
            </a:pPr>
            <a:endParaRPr lang="en-US" b="1" dirty="0">
              <a:latin typeface="+mn-lt"/>
              <a:cs typeface="+mn-cs"/>
            </a:endParaRPr>
          </a:p>
          <a:p>
            <a:pPr lvl="1" fontAlgn="auto">
              <a:spcBef>
                <a:spcPts val="0"/>
              </a:spcBef>
              <a:spcAft>
                <a:spcPts val="0"/>
              </a:spcAft>
              <a:defRPr/>
            </a:pPr>
            <a:r>
              <a:rPr lang="en-US" b="1" dirty="0">
                <a:latin typeface="+mn-lt"/>
                <a:cs typeface="+mn-cs"/>
              </a:rPr>
              <a:t> </a:t>
            </a:r>
            <a:endParaRPr lang="en-US" b="1" dirty="0">
              <a:latin typeface="+mn-lt"/>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0613" y="944563"/>
            <a:ext cx="10291762" cy="3908425"/>
          </a:xfrm>
          <a:prstGeom prst="rect">
            <a:avLst/>
          </a:prstGeom>
          <a:noFill/>
        </p:spPr>
        <p:txBody>
          <a:bodyPr>
            <a:spAutoFit/>
          </a:bodyPr>
          <a:lstStyle/>
          <a:p>
            <a:pPr algn="ctr" fontAlgn="auto">
              <a:spcBef>
                <a:spcPts val="0"/>
              </a:spcBef>
              <a:spcAft>
                <a:spcPts val="0"/>
              </a:spcAft>
              <a:defRPr/>
            </a:pPr>
            <a:r>
              <a:rPr lang="en-US" sz="3200" b="1" dirty="0" err="1">
                <a:latin typeface="+mn-lt"/>
                <a:cs typeface="+mn-cs"/>
              </a:rPr>
              <a:t>VDocc</a:t>
            </a:r>
            <a:r>
              <a:rPr lang="en-US" sz="3200" b="1" dirty="0">
                <a:latin typeface="+mn-lt"/>
                <a:cs typeface="+mn-cs"/>
              </a:rPr>
              <a:t> Program</a:t>
            </a:r>
          </a:p>
          <a:p>
            <a:pPr marL="914400" lvl="1" indent="-457200" fontAlgn="auto">
              <a:spcBef>
                <a:spcPts val="0"/>
              </a:spcBef>
              <a:spcAft>
                <a:spcPts val="0"/>
              </a:spcAft>
              <a:buFont typeface="Arial" panose="020B0604020202020204" pitchFamily="34" charset="0"/>
              <a:buChar char="•"/>
              <a:defRPr/>
            </a:pPr>
            <a:endParaRPr lang="en-US" b="1" dirty="0">
              <a:latin typeface="+mn-lt"/>
              <a:cs typeface="+mn-cs"/>
            </a:endParaRP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Install : No real install - just copy the program file to a directory and double-click the program file to start </a:t>
            </a:r>
            <a:r>
              <a:rPr lang="en-US" b="1" dirty="0" err="1">
                <a:latin typeface="+mn-lt"/>
                <a:cs typeface="+mn-cs"/>
              </a:rPr>
              <a:t>VDocc</a:t>
            </a:r>
            <a:endParaRPr lang="en-US" b="1" dirty="0">
              <a:latin typeface="+mn-lt"/>
              <a:cs typeface="+mn-cs"/>
            </a:endParaRP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Settings :</a:t>
            </a: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VirtualDub.exe location – </a:t>
            </a:r>
            <a:r>
              <a:rPr lang="en-US" b="1" dirty="0" err="1">
                <a:latin typeface="+mn-lt"/>
                <a:cs typeface="+mn-cs"/>
              </a:rPr>
              <a:t>VDocc</a:t>
            </a:r>
            <a:r>
              <a:rPr lang="en-US" b="1" dirty="0">
                <a:latin typeface="+mn-lt"/>
                <a:cs typeface="+mn-cs"/>
              </a:rPr>
              <a:t> will look in the default locations.  But you may specify a different location.</a:t>
            </a: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Capture directory – the directory where the AVI capture file will be saved.</a:t>
            </a: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Hibernate – option to put the Stream7 in hibernate mode after a timer recording (recommended).</a:t>
            </a:r>
          </a:p>
          <a:p>
            <a:pPr lvl="1" fontAlgn="auto">
              <a:spcBef>
                <a:spcPts val="0"/>
              </a:spcBef>
              <a:spcAft>
                <a:spcPts val="0"/>
              </a:spcAft>
              <a:defRPr/>
            </a:pPr>
            <a:endParaRPr lang="en-US" b="1" dirty="0">
              <a:latin typeface="+mn-lt"/>
              <a:cs typeface="+mn-cs"/>
            </a:endParaRPr>
          </a:p>
          <a:p>
            <a:pPr marL="1371600" lvl="2" indent="-457200" fontAlgn="auto">
              <a:spcBef>
                <a:spcPts val="0"/>
              </a:spcBef>
              <a:spcAft>
                <a:spcPts val="0"/>
              </a:spcAft>
              <a:buFont typeface="Arial" panose="020B0604020202020204" pitchFamily="34" charset="0"/>
              <a:buChar char="•"/>
              <a:defRPr/>
            </a:pPr>
            <a:endParaRPr lang="en-US" b="1" dirty="0">
              <a:latin typeface="+mn-lt"/>
              <a:cs typeface="+mn-cs"/>
            </a:endParaRPr>
          </a:p>
          <a:p>
            <a:pPr lvl="1" fontAlgn="auto">
              <a:spcBef>
                <a:spcPts val="0"/>
              </a:spcBef>
              <a:spcAft>
                <a:spcPts val="0"/>
              </a:spcAft>
              <a:defRPr/>
            </a:pPr>
            <a:r>
              <a:rPr lang="en-US" b="1" dirty="0">
                <a:latin typeface="+mn-lt"/>
                <a:cs typeface="+mn-cs"/>
              </a:rPr>
              <a:t> </a:t>
            </a:r>
            <a:endParaRPr lang="en-US" b="1" dirty="0">
              <a:latin typeface="+mn-lt"/>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0613" y="944563"/>
            <a:ext cx="10291762" cy="3354387"/>
          </a:xfrm>
          <a:prstGeom prst="rect">
            <a:avLst/>
          </a:prstGeom>
          <a:noFill/>
        </p:spPr>
        <p:txBody>
          <a:bodyPr>
            <a:spAutoFit/>
          </a:bodyPr>
          <a:lstStyle/>
          <a:p>
            <a:pPr algn="ctr" fontAlgn="auto">
              <a:spcBef>
                <a:spcPts val="0"/>
              </a:spcBef>
              <a:spcAft>
                <a:spcPts val="0"/>
              </a:spcAft>
              <a:defRPr/>
            </a:pPr>
            <a:r>
              <a:rPr lang="en-US" sz="3200" b="1" dirty="0">
                <a:latin typeface="+mn-lt"/>
                <a:cs typeface="+mn-cs"/>
              </a:rPr>
              <a:t>Viewing/Analyzing AVI Files</a:t>
            </a:r>
          </a:p>
          <a:p>
            <a:pPr marL="914400" lvl="1" indent="-457200" fontAlgn="auto">
              <a:spcBef>
                <a:spcPts val="0"/>
              </a:spcBef>
              <a:spcAft>
                <a:spcPts val="0"/>
              </a:spcAft>
              <a:buFont typeface="Arial" panose="020B0604020202020204" pitchFamily="34" charset="0"/>
              <a:buChar char="•"/>
              <a:defRPr/>
            </a:pPr>
            <a:endParaRPr lang="en-US" b="1" dirty="0">
              <a:latin typeface="+mn-lt"/>
              <a:cs typeface="+mn-cs"/>
            </a:endParaRPr>
          </a:p>
          <a:p>
            <a:pPr marL="914400" lvl="1" indent="-457200" fontAlgn="auto">
              <a:spcBef>
                <a:spcPts val="0"/>
              </a:spcBef>
              <a:spcAft>
                <a:spcPts val="0"/>
              </a:spcAft>
              <a:buFont typeface="Arial" panose="020B0604020202020204" pitchFamily="34" charset="0"/>
              <a:buChar char="•"/>
              <a:defRPr/>
            </a:pPr>
            <a:r>
              <a:rPr lang="en-US" b="1" dirty="0" err="1">
                <a:latin typeface="+mn-lt"/>
                <a:cs typeface="+mn-cs"/>
              </a:rPr>
              <a:t>Lagarith</a:t>
            </a:r>
            <a:r>
              <a:rPr lang="en-US" b="1" dirty="0">
                <a:latin typeface="+mn-lt"/>
                <a:cs typeface="+mn-cs"/>
              </a:rPr>
              <a:t> codec – must be installed on the machine you use to analyze/view the video files.</a:t>
            </a:r>
          </a:p>
          <a:p>
            <a:pPr marL="914400" lvl="1" indent="-457200" fontAlgn="auto">
              <a:spcBef>
                <a:spcPts val="0"/>
              </a:spcBef>
              <a:spcAft>
                <a:spcPts val="0"/>
              </a:spcAft>
              <a:buFont typeface="Arial" panose="020B0604020202020204" pitchFamily="34" charset="0"/>
              <a:buChar char="•"/>
              <a:defRPr/>
            </a:pPr>
            <a:r>
              <a:rPr lang="en-US" b="1" dirty="0" err="1">
                <a:latin typeface="+mn-lt"/>
                <a:cs typeface="+mn-cs"/>
              </a:rPr>
              <a:t>LiMovie</a:t>
            </a:r>
            <a:endParaRPr lang="en-US" b="1" dirty="0">
              <a:latin typeface="+mn-lt"/>
              <a:cs typeface="+mn-cs"/>
            </a:endParaRP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Set to use DirectShow : menu item Option/Update Setting Items , File Reading pane, check Direct Show option.</a:t>
            </a:r>
          </a:p>
          <a:p>
            <a:pPr marL="914400" lvl="1" indent="-457200" fontAlgn="auto">
              <a:spcBef>
                <a:spcPts val="0"/>
              </a:spcBef>
              <a:spcAft>
                <a:spcPts val="0"/>
              </a:spcAft>
              <a:buFont typeface="Arial" panose="020B0604020202020204" pitchFamily="34" charset="0"/>
              <a:buChar char="•"/>
              <a:defRPr/>
            </a:pPr>
            <a:r>
              <a:rPr lang="en-US" b="1" dirty="0" err="1">
                <a:latin typeface="+mn-lt"/>
                <a:cs typeface="+mn-cs"/>
              </a:rPr>
              <a:t>Tangra</a:t>
            </a:r>
            <a:endParaRPr lang="en-US" b="1" dirty="0">
              <a:latin typeface="+mn-lt"/>
              <a:cs typeface="+mn-cs"/>
            </a:endParaRP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No special requirements</a:t>
            </a:r>
          </a:p>
          <a:p>
            <a:pPr lvl="1" fontAlgn="auto">
              <a:spcBef>
                <a:spcPts val="0"/>
              </a:spcBef>
              <a:spcAft>
                <a:spcPts val="0"/>
              </a:spcAft>
              <a:defRPr/>
            </a:pPr>
            <a:endParaRPr lang="en-US" b="1" dirty="0">
              <a:latin typeface="+mn-lt"/>
              <a:cs typeface="+mn-cs"/>
            </a:endParaRPr>
          </a:p>
          <a:p>
            <a:pPr marL="1371600" lvl="2" indent="-457200" fontAlgn="auto">
              <a:spcBef>
                <a:spcPts val="0"/>
              </a:spcBef>
              <a:spcAft>
                <a:spcPts val="0"/>
              </a:spcAft>
              <a:buFont typeface="Arial" panose="020B0604020202020204" pitchFamily="34" charset="0"/>
              <a:buChar char="•"/>
              <a:defRPr/>
            </a:pPr>
            <a:endParaRPr lang="en-US" b="1" dirty="0">
              <a:latin typeface="+mn-lt"/>
              <a:cs typeface="+mn-cs"/>
            </a:endParaRPr>
          </a:p>
          <a:p>
            <a:pPr lvl="1" fontAlgn="auto">
              <a:spcBef>
                <a:spcPts val="0"/>
              </a:spcBef>
              <a:spcAft>
                <a:spcPts val="0"/>
              </a:spcAft>
              <a:defRPr/>
            </a:pPr>
            <a:r>
              <a:rPr lang="en-US" b="1" dirty="0">
                <a:latin typeface="+mn-lt"/>
                <a:cs typeface="+mn-cs"/>
              </a:rPr>
              <a:t> </a:t>
            </a:r>
            <a:endParaRPr lang="en-US" b="1" dirty="0">
              <a:latin typeface="+mn-lt"/>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p:cNvPicPr>
            <a:picLocks noChangeAspect="1"/>
          </p:cNvPicPr>
          <p:nvPr/>
        </p:nvPicPr>
        <p:blipFill>
          <a:blip r:embed="rId2"/>
          <a:srcRect/>
          <a:stretch>
            <a:fillRect/>
          </a:stretch>
        </p:blipFill>
        <p:spPr bwMode="auto">
          <a:xfrm>
            <a:off x="1644650" y="2178050"/>
            <a:ext cx="3513138" cy="3513138"/>
          </a:xfrm>
          <a:prstGeom prst="rect">
            <a:avLst/>
          </a:prstGeom>
          <a:noFill/>
          <a:ln w="9525">
            <a:noFill/>
            <a:miter lim="800000"/>
            <a:headEnd/>
            <a:tailEnd/>
          </a:ln>
        </p:spPr>
      </p:pic>
      <p:sp>
        <p:nvSpPr>
          <p:cNvPr id="3" name="TextBox 2"/>
          <p:cNvSpPr txBox="1"/>
          <p:nvPr/>
        </p:nvSpPr>
        <p:spPr>
          <a:xfrm>
            <a:off x="1090613" y="944563"/>
            <a:ext cx="10291762" cy="1968500"/>
          </a:xfrm>
          <a:prstGeom prst="rect">
            <a:avLst/>
          </a:prstGeom>
          <a:noFill/>
        </p:spPr>
        <p:txBody>
          <a:bodyPr>
            <a:spAutoFit/>
          </a:bodyPr>
          <a:lstStyle/>
          <a:p>
            <a:pPr algn="ctr" fontAlgn="auto">
              <a:spcBef>
                <a:spcPts val="0"/>
              </a:spcBef>
              <a:spcAft>
                <a:spcPts val="0"/>
              </a:spcAft>
              <a:defRPr/>
            </a:pPr>
            <a:r>
              <a:rPr lang="en-US" sz="3200" b="1" dirty="0">
                <a:latin typeface="+mn-lt"/>
                <a:cs typeface="+mn-cs"/>
              </a:rPr>
              <a:t>Analog Video Capture Hardware</a:t>
            </a:r>
          </a:p>
          <a:p>
            <a:pPr marL="914400" lvl="1" indent="-457200" fontAlgn="auto">
              <a:spcBef>
                <a:spcPts val="0"/>
              </a:spcBef>
              <a:spcAft>
                <a:spcPts val="0"/>
              </a:spcAft>
              <a:buFont typeface="Arial" panose="020B0604020202020204" pitchFamily="34" charset="0"/>
              <a:buChar char="•"/>
              <a:defRPr/>
            </a:pPr>
            <a:endParaRPr lang="en-US" b="1" dirty="0">
              <a:latin typeface="+mn-lt"/>
              <a:cs typeface="+mn-cs"/>
            </a:endParaRP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Windows PC with an available USB2 port</a:t>
            </a:r>
          </a:p>
          <a:p>
            <a:pPr marL="914400" lvl="1" indent="-457200" fontAlgn="auto">
              <a:spcBef>
                <a:spcPts val="0"/>
              </a:spcBef>
              <a:spcAft>
                <a:spcPts val="0"/>
              </a:spcAft>
              <a:buFont typeface="Arial" panose="020B0604020202020204" pitchFamily="34" charset="0"/>
              <a:buChar char="•"/>
              <a:defRPr/>
            </a:pPr>
            <a:endParaRPr lang="en-US" b="1" dirty="0">
              <a:latin typeface="+mn-lt"/>
              <a:cs typeface="+mn-cs"/>
            </a:endParaRP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StarTech SVID2USB2 : USB analog video capture “cable” ($50 on Amazon)</a:t>
            </a:r>
          </a:p>
          <a:p>
            <a:pPr lvl="1" fontAlgn="auto">
              <a:spcBef>
                <a:spcPts val="0"/>
              </a:spcBef>
              <a:spcAft>
                <a:spcPts val="0"/>
              </a:spcAft>
              <a:defRPr/>
            </a:pPr>
            <a:r>
              <a:rPr lang="en-US" b="1" dirty="0">
                <a:latin typeface="+mn-lt"/>
                <a:cs typeface="+mn-cs"/>
              </a:rPr>
              <a:t> </a:t>
            </a:r>
            <a:endParaRPr lang="en-US" b="1" dirty="0">
              <a:latin typeface="+mn-lt"/>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1917700" y="785813"/>
            <a:ext cx="8085138" cy="1970087"/>
          </a:xfrm>
          <a:prstGeom prst="rect">
            <a:avLst/>
          </a:prstGeom>
          <a:noFill/>
          <a:ln w="9525">
            <a:noFill/>
            <a:miter lim="800000"/>
            <a:headEnd/>
            <a:tailEnd/>
          </a:ln>
        </p:spPr>
        <p:txBody>
          <a:bodyPr>
            <a:spAutoFit/>
          </a:bodyPr>
          <a:lstStyle/>
          <a:p>
            <a:pPr algn="ctr"/>
            <a:r>
              <a:rPr lang="en-US" sz="3200" b="1">
                <a:latin typeface="Calibri" pitchFamily="34" charset="0"/>
              </a:rPr>
              <a:t>Analog Video Capture Software</a:t>
            </a:r>
          </a:p>
          <a:p>
            <a:pPr marL="742950" lvl="1" indent="-285750">
              <a:buFont typeface="Arial" charset="0"/>
              <a:buChar char="•"/>
            </a:pPr>
            <a:endParaRPr lang="en-US">
              <a:latin typeface="Calibri" pitchFamily="34" charset="0"/>
            </a:endParaRPr>
          </a:p>
          <a:p>
            <a:pPr marL="742950" lvl="1" indent="-285750">
              <a:buFont typeface="Arial" charset="0"/>
              <a:buChar char="•"/>
            </a:pPr>
            <a:r>
              <a:rPr lang="en-US">
                <a:latin typeface="Calibri" pitchFamily="34" charset="0"/>
              </a:rPr>
              <a:t>Windows 7/8/10</a:t>
            </a:r>
          </a:p>
          <a:p>
            <a:pPr marL="742950" lvl="1" indent="-285750">
              <a:buFont typeface="Arial" charset="0"/>
              <a:buChar char="•"/>
            </a:pPr>
            <a:r>
              <a:rPr lang="en-US">
                <a:latin typeface="Calibri" pitchFamily="34" charset="0"/>
              </a:rPr>
              <a:t>Lagarith codec ( </a:t>
            </a:r>
            <a:r>
              <a:rPr lang="en-US">
                <a:latin typeface="Calibri" pitchFamily="34" charset="0"/>
                <a:hlinkClick r:id="rId2"/>
              </a:rPr>
              <a:t>http://lags.leetcode.net/codec.html</a:t>
            </a:r>
            <a:r>
              <a:rPr lang="en-US">
                <a:latin typeface="Calibri" pitchFamily="34" charset="0"/>
              </a:rPr>
              <a:t> )</a:t>
            </a:r>
          </a:p>
          <a:p>
            <a:pPr marL="742950" lvl="1" indent="-285750">
              <a:buFont typeface="Arial" charset="0"/>
              <a:buChar char="•"/>
            </a:pPr>
            <a:r>
              <a:rPr lang="en-US">
                <a:latin typeface="Calibri" pitchFamily="34" charset="0"/>
              </a:rPr>
              <a:t>VirtualDub (</a:t>
            </a:r>
            <a:r>
              <a:rPr lang="en-US">
                <a:latin typeface="Calibri" pitchFamily="34" charset="0"/>
                <a:hlinkClick r:id="rId3"/>
              </a:rPr>
              <a:t>http://virtualdub.sourceforge.net/</a:t>
            </a:r>
            <a:r>
              <a:rPr lang="en-US">
                <a:latin typeface="Calibri" pitchFamily="34" charset="0"/>
              </a:rPr>
              <a:t> )</a:t>
            </a:r>
          </a:p>
          <a:p>
            <a:endParaRPr lang="en-US">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
          <p:cNvSpPr txBox="1">
            <a:spLocks noChangeArrowheads="1"/>
          </p:cNvSpPr>
          <p:nvPr/>
        </p:nvSpPr>
        <p:spPr bwMode="auto">
          <a:xfrm>
            <a:off x="1917700" y="785813"/>
            <a:ext cx="8085138" cy="5248275"/>
          </a:xfrm>
          <a:prstGeom prst="rect">
            <a:avLst/>
          </a:prstGeom>
          <a:noFill/>
          <a:ln w="9525">
            <a:noFill/>
            <a:miter lim="800000"/>
            <a:headEnd/>
            <a:tailEnd/>
          </a:ln>
        </p:spPr>
        <p:txBody>
          <a:bodyPr>
            <a:spAutoFit/>
          </a:bodyPr>
          <a:lstStyle/>
          <a:p>
            <a:pPr algn="ctr"/>
            <a:r>
              <a:rPr lang="en-US" sz="3200" b="1">
                <a:latin typeface="Calibri" pitchFamily="34" charset="0"/>
              </a:rPr>
              <a:t>Software Setup</a:t>
            </a:r>
          </a:p>
          <a:p>
            <a:pPr marL="742950" lvl="1" indent="-285750">
              <a:buFont typeface="Arial" charset="0"/>
              <a:buChar char="•"/>
            </a:pPr>
            <a:endParaRPr lang="en-US">
              <a:latin typeface="Calibri" pitchFamily="34" charset="0"/>
            </a:endParaRPr>
          </a:p>
          <a:p>
            <a:pPr marL="742950" lvl="1" indent="-285750">
              <a:buFont typeface="Arial" charset="0"/>
              <a:buChar char="•"/>
            </a:pPr>
            <a:r>
              <a:rPr lang="en-US">
                <a:latin typeface="Calibri" pitchFamily="34" charset="0"/>
              </a:rPr>
              <a:t>Lagarith codec ( </a:t>
            </a:r>
            <a:r>
              <a:rPr lang="en-US">
                <a:latin typeface="Calibri" pitchFamily="34" charset="0"/>
                <a:hlinkClick r:id="rId2"/>
              </a:rPr>
              <a:t>http://lags.leetcode.net/codec.html</a:t>
            </a:r>
            <a:r>
              <a:rPr lang="en-US">
                <a:latin typeface="Calibri" pitchFamily="34" charset="0"/>
              </a:rPr>
              <a:t> )</a:t>
            </a:r>
          </a:p>
          <a:p>
            <a:pPr marL="1200150" lvl="2" indent="-285750">
              <a:buFont typeface="Arial" charset="0"/>
              <a:buChar char="•"/>
            </a:pPr>
            <a:r>
              <a:rPr lang="en-US">
                <a:latin typeface="Calibri" pitchFamily="34" charset="0"/>
              </a:rPr>
              <a:t>Download the installer version of the codec and run the installer</a:t>
            </a:r>
          </a:p>
          <a:p>
            <a:pPr marL="1200150" lvl="2" indent="-285750">
              <a:buFont typeface="Arial" charset="0"/>
              <a:buChar char="•"/>
            </a:pPr>
            <a:r>
              <a:rPr lang="en-US">
                <a:latin typeface="Calibri" pitchFamily="34" charset="0"/>
              </a:rPr>
              <a:t>Why Lagarith – lossless compression with enough speed and compression to avoid dropped frames.  And – it works!</a:t>
            </a:r>
          </a:p>
          <a:p>
            <a:pPr marL="742950" lvl="1" indent="-285750">
              <a:buFont typeface="Arial" charset="0"/>
              <a:buChar char="•"/>
            </a:pPr>
            <a:r>
              <a:rPr lang="en-US">
                <a:latin typeface="Calibri" pitchFamily="34" charset="0"/>
              </a:rPr>
              <a:t>VirtualDub (</a:t>
            </a:r>
            <a:r>
              <a:rPr lang="en-US">
                <a:latin typeface="Calibri" pitchFamily="34" charset="0"/>
                <a:hlinkClick r:id="rId3"/>
              </a:rPr>
              <a:t>http://virtualdub.sourceforge.net/</a:t>
            </a:r>
            <a:r>
              <a:rPr lang="en-US">
                <a:latin typeface="Calibri" pitchFamily="34" charset="0"/>
              </a:rPr>
              <a:t> )</a:t>
            </a:r>
          </a:p>
          <a:p>
            <a:pPr marL="1200150" lvl="2" indent="-285750">
              <a:buFont typeface="Arial" charset="0"/>
              <a:buChar char="•"/>
            </a:pPr>
            <a:r>
              <a:rPr lang="en-US">
                <a:latin typeface="Calibri" pitchFamily="34" charset="0"/>
              </a:rPr>
              <a:t>Download the zip file for the latest 32-bit or 64-bit windows release from the link above.  If you aren’t sure if your system is 32 or 64 bit, use the 32 bit version.</a:t>
            </a:r>
          </a:p>
          <a:p>
            <a:pPr marL="1200150" lvl="2" indent="-285750">
              <a:buFont typeface="Arial" charset="0"/>
              <a:buChar char="•"/>
            </a:pPr>
            <a:r>
              <a:rPr lang="en-US">
                <a:latin typeface="Calibri" pitchFamily="34" charset="0"/>
              </a:rPr>
              <a:t>Create a folder called "VirtualDub" under "c:/Program Files" or “c:/Program Files (x86)”; copy the contents of the zip file to the "c:/Program Files/VirtualDub" directory.  </a:t>
            </a:r>
          </a:p>
          <a:p>
            <a:pPr marL="1200150" lvl="2" indent="-285750">
              <a:buFont typeface="Arial" charset="0"/>
              <a:buChar char="•"/>
            </a:pPr>
            <a:r>
              <a:rPr lang="en-US">
                <a:latin typeface="Calibri" pitchFamily="34" charset="0"/>
              </a:rPr>
              <a:t>Create a shortcut to VirtualDub on the desktop: in desktop mode, view the VirtualDub directory in the Windows explorer (folder viewer), bring up the context menu for the file VirtualDub.exe ("touch" the file, hold for two seconds, then release the touch), and select "create shortcut". </a:t>
            </a:r>
          </a:p>
          <a:p>
            <a:endParaRPr lang="en-US">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1"/>
          <p:cNvSpPr txBox="1">
            <a:spLocks noChangeArrowheads="1"/>
          </p:cNvSpPr>
          <p:nvPr/>
        </p:nvSpPr>
        <p:spPr bwMode="auto">
          <a:xfrm>
            <a:off x="1917700" y="785813"/>
            <a:ext cx="8085138" cy="3908425"/>
          </a:xfrm>
          <a:prstGeom prst="rect">
            <a:avLst/>
          </a:prstGeom>
          <a:noFill/>
          <a:ln w="9525">
            <a:noFill/>
            <a:miter lim="800000"/>
            <a:headEnd/>
            <a:tailEnd/>
          </a:ln>
        </p:spPr>
        <p:txBody>
          <a:bodyPr>
            <a:spAutoFit/>
          </a:bodyPr>
          <a:lstStyle/>
          <a:p>
            <a:pPr algn="ctr"/>
            <a:r>
              <a:rPr lang="en-US" sz="3200" b="1">
                <a:latin typeface="Calibri" pitchFamily="34" charset="0"/>
              </a:rPr>
              <a:t>Software Setup</a:t>
            </a:r>
          </a:p>
          <a:p>
            <a:pPr marL="742950" lvl="1" indent="-285750">
              <a:buFont typeface="Arial" charset="0"/>
              <a:buChar char="•"/>
            </a:pPr>
            <a:endParaRPr lang="en-US">
              <a:latin typeface="Calibri" pitchFamily="34" charset="0"/>
            </a:endParaRPr>
          </a:p>
          <a:p>
            <a:pPr marL="742950" lvl="1" indent="-285750">
              <a:buFont typeface="Arial" charset="0"/>
              <a:buChar char="•"/>
            </a:pPr>
            <a:r>
              <a:rPr lang="en-US">
                <a:latin typeface="Calibri" pitchFamily="34" charset="0"/>
              </a:rPr>
              <a:t>StarTech SVID2USB2 driver install</a:t>
            </a:r>
          </a:p>
          <a:p>
            <a:pPr marL="1200150" lvl="2" indent="-285750">
              <a:buFont typeface="Arial" charset="0"/>
              <a:buChar char="•"/>
            </a:pPr>
            <a:r>
              <a:rPr lang="en-US">
                <a:latin typeface="Calibri" pitchFamily="34" charset="0"/>
              </a:rPr>
              <a:t>Copy the driver files: The SVID2USB2 comes with a DVD.  Copy the subdirectory called "driver" from the DVD to a folder on your computer (e.g c:/StarTech).</a:t>
            </a:r>
          </a:p>
          <a:p>
            <a:pPr marL="1200150" lvl="2" indent="-285750">
              <a:buFont typeface="Arial" charset="0"/>
              <a:buChar char="•"/>
            </a:pPr>
            <a:r>
              <a:rPr lang="en-US">
                <a:latin typeface="Calibri" pitchFamily="34" charset="0"/>
              </a:rPr>
              <a:t>Install the drivers:</a:t>
            </a:r>
          </a:p>
          <a:p>
            <a:pPr marL="1657350" lvl="3" indent="-285750">
              <a:buFont typeface="Arial" charset="0"/>
              <a:buChar char="•"/>
            </a:pPr>
            <a:r>
              <a:rPr lang="en-US">
                <a:latin typeface="Calibri" pitchFamily="34" charset="0"/>
              </a:rPr>
              <a:t>go to the "driver" subdirectory (e.g. c:/StarTech/driver/ ) and run "setup.exe" to install the drivers.</a:t>
            </a:r>
          </a:p>
          <a:p>
            <a:pPr marL="1657350" lvl="3" indent="-285750">
              <a:buFont typeface="Arial" charset="0"/>
              <a:buChar char="•"/>
            </a:pPr>
            <a:r>
              <a:rPr lang="en-US">
                <a:latin typeface="Calibri" pitchFamily="34" charset="0"/>
              </a:rPr>
              <a:t>Plug the StarTech SVID2USB2 into a USB port on your computer. If Windows brings up a dialog for installing drivers, just close it.</a:t>
            </a:r>
          </a:p>
          <a:p>
            <a:pPr marL="1657350" lvl="3" indent="-285750">
              <a:buFont typeface="Arial" charset="0"/>
              <a:buChar char="•"/>
            </a:pPr>
            <a:endParaRPr lang="en-US">
              <a:latin typeface="Calibri" pitchFamily="34" charset="0"/>
            </a:endParaRPr>
          </a:p>
          <a:p>
            <a:endParaRPr lang="en-US">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17700" y="785813"/>
            <a:ext cx="8085138" cy="5294312"/>
          </a:xfrm>
          <a:prstGeom prst="rect">
            <a:avLst/>
          </a:prstGeom>
          <a:noFill/>
        </p:spPr>
        <p:txBody>
          <a:bodyPr>
            <a:spAutoFit/>
          </a:bodyPr>
          <a:lstStyle/>
          <a:p>
            <a:pPr algn="ctr" fontAlgn="auto">
              <a:spcBef>
                <a:spcPts val="0"/>
              </a:spcBef>
              <a:spcAft>
                <a:spcPts val="0"/>
              </a:spcAft>
              <a:defRPr/>
            </a:pPr>
            <a:r>
              <a:rPr lang="en-US" sz="3200" b="1" dirty="0">
                <a:latin typeface="+mn-lt"/>
                <a:cs typeface="+mn-cs"/>
              </a:rPr>
              <a:t>Basic Video Capture steps</a:t>
            </a:r>
          </a:p>
          <a:p>
            <a:pPr marL="742950" lvl="1" indent="-285750" fontAlgn="auto">
              <a:spcBef>
                <a:spcPts val="0"/>
              </a:spcBef>
              <a:spcAft>
                <a:spcPts val="0"/>
              </a:spcAft>
              <a:buFont typeface="Arial" panose="020B0604020202020204" pitchFamily="34" charset="0"/>
              <a:buChar char="•"/>
              <a:defRPr/>
            </a:pPr>
            <a:endParaRPr lang="en-US" dirty="0">
              <a:latin typeface="+mn-lt"/>
              <a:cs typeface="+mn-cs"/>
            </a:endParaRPr>
          </a:p>
          <a:p>
            <a:pPr marL="800100" lvl="1" indent="-342900" fontAlgn="auto">
              <a:spcBef>
                <a:spcPts val="0"/>
              </a:spcBef>
              <a:spcAft>
                <a:spcPts val="0"/>
              </a:spcAft>
              <a:buFont typeface="+mj-lt"/>
              <a:buAutoNum type="arabicPeriod"/>
              <a:defRPr/>
            </a:pPr>
            <a:r>
              <a:rPr lang="en-US" dirty="0">
                <a:latin typeface="+mn-lt"/>
                <a:cs typeface="+mn-cs"/>
              </a:rPr>
              <a:t>Connect the hardware</a:t>
            </a:r>
          </a:p>
          <a:p>
            <a:pPr marL="1200150" lvl="2" indent="-285750" fontAlgn="auto">
              <a:spcBef>
                <a:spcPts val="0"/>
              </a:spcBef>
              <a:spcAft>
                <a:spcPts val="0"/>
              </a:spcAft>
              <a:buFont typeface="Arial" panose="020B0604020202020204" pitchFamily="34" charset="0"/>
              <a:buChar char="•"/>
              <a:defRPr/>
            </a:pPr>
            <a:r>
              <a:rPr lang="en-US" dirty="0">
                <a:latin typeface="+mn-lt"/>
                <a:cs typeface="+mn-cs"/>
              </a:rPr>
              <a:t>Video input: connect the video camera/VTI video output to the video input of the SVID2USB2 (yellow RCA connector).</a:t>
            </a:r>
          </a:p>
          <a:p>
            <a:pPr marL="1200150" lvl="2" indent="-285750" fontAlgn="auto">
              <a:spcBef>
                <a:spcPts val="0"/>
              </a:spcBef>
              <a:spcAft>
                <a:spcPts val="0"/>
              </a:spcAft>
              <a:buFont typeface="Arial" panose="020B0604020202020204" pitchFamily="34" charset="0"/>
              <a:buChar char="•"/>
              <a:defRPr/>
            </a:pPr>
            <a:r>
              <a:rPr lang="en-US" dirty="0">
                <a:latin typeface="+mn-lt"/>
                <a:cs typeface="+mn-cs"/>
              </a:rPr>
              <a:t>Plug the USB connector of the SVID2USB2 into a USB2 port of your computer.</a:t>
            </a:r>
          </a:p>
          <a:p>
            <a:pPr marL="800100" lvl="1" indent="-342900" fontAlgn="auto">
              <a:spcBef>
                <a:spcPts val="0"/>
              </a:spcBef>
              <a:spcAft>
                <a:spcPts val="0"/>
              </a:spcAft>
              <a:buFont typeface="+mj-lt"/>
              <a:buAutoNum type="arabicPeriod"/>
              <a:defRPr/>
            </a:pPr>
            <a:r>
              <a:rPr lang="en-US" dirty="0">
                <a:latin typeface="+mn-lt"/>
                <a:cs typeface="+mn-cs"/>
              </a:rPr>
              <a:t>Start </a:t>
            </a:r>
            <a:r>
              <a:rPr lang="en-US" dirty="0" err="1">
                <a:latin typeface="+mn-lt"/>
                <a:cs typeface="+mn-cs"/>
              </a:rPr>
              <a:t>VirtualDub</a:t>
            </a:r>
            <a:endParaRPr lang="en-US" dirty="0">
              <a:latin typeface="+mn-lt"/>
              <a:cs typeface="+mn-cs"/>
            </a:endParaRPr>
          </a:p>
          <a:p>
            <a:pPr marL="1200150" lvl="2" indent="-285750" fontAlgn="auto">
              <a:spcBef>
                <a:spcPts val="0"/>
              </a:spcBef>
              <a:spcAft>
                <a:spcPts val="0"/>
              </a:spcAft>
              <a:buFont typeface="Arial" panose="020B0604020202020204" pitchFamily="34" charset="0"/>
              <a:buChar char="•"/>
              <a:defRPr/>
            </a:pPr>
            <a:r>
              <a:rPr lang="en-US" dirty="0">
                <a:latin typeface="+mn-lt"/>
                <a:cs typeface="+mn-cs"/>
              </a:rPr>
              <a:t>Start </a:t>
            </a:r>
            <a:r>
              <a:rPr lang="en-US" dirty="0" err="1">
                <a:latin typeface="+mn-lt"/>
                <a:cs typeface="+mn-cs"/>
              </a:rPr>
              <a:t>VirtualDub</a:t>
            </a:r>
            <a:r>
              <a:rPr lang="en-US" dirty="0">
                <a:latin typeface="+mn-lt"/>
                <a:cs typeface="+mn-cs"/>
              </a:rPr>
              <a:t> (double click on desktop shortcut)</a:t>
            </a:r>
          </a:p>
          <a:p>
            <a:pPr marL="1200150" lvl="2" indent="-285750" fontAlgn="auto">
              <a:spcBef>
                <a:spcPts val="0"/>
              </a:spcBef>
              <a:spcAft>
                <a:spcPts val="0"/>
              </a:spcAft>
              <a:buFont typeface="Arial" panose="020B0604020202020204" pitchFamily="34" charset="0"/>
              <a:buChar char="•"/>
              <a:defRPr/>
            </a:pPr>
            <a:r>
              <a:rPr lang="en-US" dirty="0">
                <a:latin typeface="+mn-lt"/>
                <a:cs typeface="+mn-cs"/>
              </a:rPr>
              <a:t>Start Capture Mode: File/Capture AVI</a:t>
            </a:r>
          </a:p>
          <a:p>
            <a:pPr marL="1200150" lvl="2" indent="-285750" fontAlgn="auto">
              <a:spcBef>
                <a:spcPts val="0"/>
              </a:spcBef>
              <a:spcAft>
                <a:spcPts val="0"/>
              </a:spcAft>
              <a:buFont typeface="Arial" panose="020B0604020202020204" pitchFamily="34" charset="0"/>
              <a:buChar char="•"/>
              <a:defRPr/>
            </a:pPr>
            <a:r>
              <a:rPr lang="en-US" dirty="0">
                <a:latin typeface="+mn-lt"/>
                <a:cs typeface="+mn-cs"/>
              </a:rPr>
              <a:t>Select the SVID2USB2: From the menu, select "Device", then "USB 2821 Device".  </a:t>
            </a:r>
            <a:r>
              <a:rPr lang="en-US" dirty="0" err="1">
                <a:latin typeface="+mn-lt"/>
                <a:cs typeface="+mn-cs"/>
              </a:rPr>
              <a:t>VirtualDub</a:t>
            </a:r>
            <a:r>
              <a:rPr lang="en-US" dirty="0">
                <a:latin typeface="+mn-lt"/>
                <a:cs typeface="+mn-cs"/>
              </a:rPr>
              <a:t> should now show live video in the capture window.</a:t>
            </a:r>
          </a:p>
          <a:p>
            <a:pPr marL="1200150" lvl="2" indent="-285750" fontAlgn="auto">
              <a:spcBef>
                <a:spcPts val="0"/>
              </a:spcBef>
              <a:spcAft>
                <a:spcPts val="0"/>
              </a:spcAft>
              <a:buFont typeface="Arial" panose="020B0604020202020204" pitchFamily="34" charset="0"/>
              <a:buChar char="•"/>
              <a:defRPr/>
            </a:pPr>
            <a:r>
              <a:rPr lang="en-US" dirty="0">
                <a:latin typeface="+mn-lt"/>
                <a:cs typeface="+mn-cs"/>
              </a:rPr>
              <a:t>Set the video compression: From the menu, select "Video", then "Compression", then select "</a:t>
            </a:r>
            <a:r>
              <a:rPr lang="en-US" dirty="0" err="1">
                <a:latin typeface="+mn-lt"/>
                <a:cs typeface="+mn-cs"/>
              </a:rPr>
              <a:t>Lagarith</a:t>
            </a:r>
            <a:r>
              <a:rPr lang="en-US" dirty="0">
                <a:latin typeface="+mn-lt"/>
                <a:cs typeface="+mn-cs"/>
              </a:rPr>
              <a:t> Lossless codec".  </a:t>
            </a:r>
            <a:r>
              <a:rPr lang="en-US" dirty="0" err="1">
                <a:latin typeface="+mn-lt"/>
                <a:cs typeface="+mn-cs"/>
              </a:rPr>
              <a:t>VirtualDub</a:t>
            </a:r>
            <a:r>
              <a:rPr lang="en-US" dirty="0">
                <a:latin typeface="+mn-lt"/>
                <a:cs typeface="+mn-cs"/>
              </a:rPr>
              <a:t> will remember this setting so you this should be a one-time setting.</a:t>
            </a:r>
          </a:p>
          <a:p>
            <a:pPr marL="1200150" lvl="2" indent="-285750" fontAlgn="auto">
              <a:spcBef>
                <a:spcPts val="0"/>
              </a:spcBef>
              <a:spcAft>
                <a:spcPts val="0"/>
              </a:spcAft>
              <a:buFont typeface="Arial" panose="020B0604020202020204" pitchFamily="34" charset="0"/>
              <a:buChar char="•"/>
              <a:defRPr/>
            </a:pPr>
            <a:r>
              <a:rPr lang="en-US" dirty="0">
                <a:latin typeface="+mn-lt"/>
                <a:cs typeface="+mn-cs"/>
              </a:rPr>
              <a:t>Set the capture file: File/Capture File or F2 and enter a filename.</a:t>
            </a:r>
          </a:p>
          <a:p>
            <a:pPr marL="1200150" lvl="2" indent="-285750" fontAlgn="auto">
              <a:spcBef>
                <a:spcPts val="0"/>
              </a:spcBef>
              <a:spcAft>
                <a:spcPts val="0"/>
              </a:spcAft>
              <a:buFont typeface="Arial" panose="020B0604020202020204" pitchFamily="34" charset="0"/>
              <a:buChar char="•"/>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1"/>
          <p:cNvSpPr txBox="1">
            <a:spLocks noChangeArrowheads="1"/>
          </p:cNvSpPr>
          <p:nvPr/>
        </p:nvSpPr>
        <p:spPr bwMode="auto">
          <a:xfrm>
            <a:off x="1917700" y="785813"/>
            <a:ext cx="8085138" cy="3078162"/>
          </a:xfrm>
          <a:prstGeom prst="rect">
            <a:avLst/>
          </a:prstGeom>
          <a:noFill/>
          <a:ln w="9525">
            <a:noFill/>
            <a:miter lim="800000"/>
            <a:headEnd/>
            <a:tailEnd/>
          </a:ln>
        </p:spPr>
        <p:txBody>
          <a:bodyPr>
            <a:spAutoFit/>
          </a:bodyPr>
          <a:lstStyle/>
          <a:p>
            <a:pPr algn="ctr"/>
            <a:r>
              <a:rPr lang="en-US" sz="3200" b="1">
                <a:latin typeface="Calibri" pitchFamily="34" charset="0"/>
              </a:rPr>
              <a:t>Basic Video Capture steps</a:t>
            </a:r>
          </a:p>
          <a:p>
            <a:pPr marL="742950" lvl="1" indent="-285750">
              <a:buFont typeface="Arial" charset="0"/>
              <a:buChar char="•"/>
            </a:pPr>
            <a:endParaRPr lang="en-US">
              <a:latin typeface="Calibri" pitchFamily="34" charset="0"/>
            </a:endParaRPr>
          </a:p>
          <a:p>
            <a:pPr marL="742950" lvl="1" indent="-285750">
              <a:buFont typeface="Arial" charset="0"/>
              <a:buChar char="•"/>
            </a:pPr>
            <a:r>
              <a:rPr lang="en-US">
                <a:latin typeface="Calibri" pitchFamily="34" charset="0"/>
              </a:rPr>
              <a:t>Start / Stop Capturing</a:t>
            </a:r>
          </a:p>
          <a:p>
            <a:pPr marL="1200150" lvl="2" indent="-285750">
              <a:buFont typeface="Arial" charset="0"/>
              <a:buChar char="•"/>
            </a:pPr>
            <a:r>
              <a:rPr lang="en-US">
                <a:latin typeface="Calibri" pitchFamily="34" charset="0"/>
              </a:rPr>
              <a:t>Start capturing video – F6 (or Capture/Capture Video from the menu)</a:t>
            </a:r>
          </a:p>
          <a:p>
            <a:pPr marL="1200150" lvl="2" indent="-285750">
              <a:buFont typeface="Arial" charset="0"/>
              <a:buChar char="•"/>
            </a:pPr>
            <a:r>
              <a:rPr lang="en-US">
                <a:latin typeface="Calibri" pitchFamily="34" charset="0"/>
              </a:rPr>
              <a:t>Stop Capture: ESC key (or Capture/Stop capture from the menu)</a:t>
            </a:r>
          </a:p>
          <a:p>
            <a:pPr marL="1200150" lvl="2" indent="-285750">
              <a:buFont typeface="Arial" charset="0"/>
              <a:buChar char="•"/>
            </a:pPr>
            <a:endParaRPr lang="en-US">
              <a:latin typeface="Calibri" pitchFamily="34" charset="0"/>
            </a:endParaRPr>
          </a:p>
          <a:p>
            <a:pPr marL="742950" lvl="1" indent="-285750">
              <a:buFont typeface="Arial" charset="0"/>
              <a:buChar char="•"/>
            </a:pPr>
            <a:r>
              <a:rPr lang="en-US">
                <a:latin typeface="Calibri" pitchFamily="34" charset="0"/>
              </a:rPr>
              <a:t>File size</a:t>
            </a:r>
          </a:p>
          <a:p>
            <a:pPr marL="1200150" lvl="2" indent="-285750">
              <a:buFont typeface="Arial" charset="0"/>
              <a:buChar char="•"/>
            </a:pPr>
            <a:r>
              <a:rPr lang="en-US">
                <a:latin typeface="Calibri" pitchFamily="34" charset="0"/>
              </a:rPr>
              <a:t>With the Lagarith codec, occultation video files should be about 4GB for a 10 minute recording.</a:t>
            </a:r>
          </a:p>
          <a:p>
            <a:endParaRPr lang="en-US">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0613" y="944563"/>
            <a:ext cx="10291762" cy="3908425"/>
          </a:xfrm>
          <a:prstGeom prst="rect">
            <a:avLst/>
          </a:prstGeom>
          <a:noFill/>
        </p:spPr>
        <p:txBody>
          <a:bodyPr>
            <a:spAutoFit/>
          </a:bodyPr>
          <a:lstStyle/>
          <a:p>
            <a:pPr algn="ctr" fontAlgn="auto">
              <a:spcBef>
                <a:spcPts val="0"/>
              </a:spcBef>
              <a:spcAft>
                <a:spcPts val="0"/>
              </a:spcAft>
              <a:defRPr/>
            </a:pPr>
            <a:r>
              <a:rPr lang="en-US" sz="3200" b="1" dirty="0">
                <a:latin typeface="+mn-lt"/>
                <a:cs typeface="+mn-cs"/>
              </a:rPr>
              <a:t>Portable Analog Video Recorder</a:t>
            </a:r>
          </a:p>
          <a:p>
            <a:pPr marL="914400" lvl="1" indent="-457200" fontAlgn="auto">
              <a:spcBef>
                <a:spcPts val="0"/>
              </a:spcBef>
              <a:spcAft>
                <a:spcPts val="0"/>
              </a:spcAft>
              <a:buFont typeface="Arial" panose="020B0604020202020204" pitchFamily="34" charset="0"/>
              <a:buChar char="•"/>
              <a:defRPr/>
            </a:pPr>
            <a:endParaRPr lang="en-US" b="1" dirty="0">
              <a:latin typeface="+mn-lt"/>
              <a:cs typeface="+mn-cs"/>
            </a:endParaRP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HP Stream 7 ($99) : 7” Windows 8 Tablet PC</a:t>
            </a: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StarTech SVID2USB2 ($50)</a:t>
            </a: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StarTech USB2HAUBY3 ($5) : Y-cable USB to Micro-USB OTG </a:t>
            </a: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USB Coupler – Female to Female ($5)</a:t>
            </a: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Capacitive Touch Stylus ($6)</a:t>
            </a: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Anker 10000mAh power bank (optional - $25)</a:t>
            </a:r>
          </a:p>
          <a:p>
            <a:pPr marL="914400" lvl="1" indent="-457200" fontAlgn="auto">
              <a:spcBef>
                <a:spcPts val="0"/>
              </a:spcBef>
              <a:spcAft>
                <a:spcPts val="0"/>
              </a:spcAft>
              <a:buFont typeface="Arial" panose="020B0604020202020204" pitchFamily="34" charset="0"/>
              <a:buChar char="•"/>
              <a:defRPr/>
            </a:pPr>
            <a:endParaRPr lang="en-US" b="1" dirty="0">
              <a:latin typeface="+mn-lt"/>
              <a:cs typeface="+mn-cs"/>
            </a:endParaRPr>
          </a:p>
          <a:p>
            <a:pPr marL="914400" lvl="1" indent="-457200" fontAlgn="auto">
              <a:spcBef>
                <a:spcPts val="0"/>
              </a:spcBef>
              <a:spcAft>
                <a:spcPts val="0"/>
              </a:spcAft>
              <a:buFont typeface="Arial" panose="020B0604020202020204" pitchFamily="34" charset="0"/>
              <a:buChar char="•"/>
              <a:defRPr/>
            </a:pPr>
            <a:r>
              <a:rPr lang="en-US" b="1" dirty="0">
                <a:latin typeface="+mn-lt"/>
                <a:cs typeface="+mn-cs"/>
              </a:rPr>
              <a:t>Total Cost : less than $200</a:t>
            </a:r>
          </a:p>
          <a:p>
            <a:pPr lvl="1" fontAlgn="auto">
              <a:spcBef>
                <a:spcPts val="0"/>
              </a:spcBef>
              <a:spcAft>
                <a:spcPts val="0"/>
              </a:spcAft>
              <a:defRPr/>
            </a:pPr>
            <a:endParaRPr lang="en-US" b="1" dirty="0">
              <a:latin typeface="+mn-lt"/>
              <a:cs typeface="+mn-cs"/>
            </a:endParaRPr>
          </a:p>
          <a:p>
            <a:pPr marL="1371600" lvl="2" indent="-457200" fontAlgn="auto">
              <a:spcBef>
                <a:spcPts val="0"/>
              </a:spcBef>
              <a:spcAft>
                <a:spcPts val="0"/>
              </a:spcAft>
              <a:buFont typeface="Arial" panose="020B0604020202020204" pitchFamily="34" charset="0"/>
              <a:buChar char="•"/>
              <a:defRPr/>
            </a:pPr>
            <a:endParaRPr lang="en-US" b="1" dirty="0">
              <a:latin typeface="+mn-lt"/>
              <a:cs typeface="+mn-cs"/>
            </a:endParaRPr>
          </a:p>
          <a:p>
            <a:pPr lvl="1" fontAlgn="auto">
              <a:spcBef>
                <a:spcPts val="0"/>
              </a:spcBef>
              <a:spcAft>
                <a:spcPts val="0"/>
              </a:spcAft>
              <a:defRPr/>
            </a:pPr>
            <a:r>
              <a:rPr lang="en-US" b="1" dirty="0">
                <a:latin typeface="+mn-lt"/>
                <a:cs typeface="+mn-cs"/>
              </a:rPr>
              <a:t> </a:t>
            </a:r>
            <a:endParaRPr lang="en-US" b="1" dirty="0">
              <a:latin typeface="+mn-lt"/>
              <a:cs typeface="+mn-cs"/>
            </a:endParaRPr>
          </a:p>
        </p:txBody>
      </p:sp>
      <p:pic>
        <p:nvPicPr>
          <p:cNvPr id="20482" name="Picture 2"/>
          <p:cNvPicPr>
            <a:picLocks noChangeAspect="1"/>
          </p:cNvPicPr>
          <p:nvPr/>
        </p:nvPicPr>
        <p:blipFill>
          <a:blip r:embed="rId2"/>
          <a:srcRect/>
          <a:stretch>
            <a:fillRect/>
          </a:stretch>
        </p:blipFill>
        <p:spPr bwMode="auto">
          <a:xfrm>
            <a:off x="6748463" y="2754313"/>
            <a:ext cx="3517900" cy="264001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0613" y="944563"/>
            <a:ext cx="10291762" cy="3846512"/>
          </a:xfrm>
          <a:prstGeom prst="rect">
            <a:avLst/>
          </a:prstGeom>
          <a:noFill/>
        </p:spPr>
        <p:txBody>
          <a:bodyPr>
            <a:spAutoFit/>
          </a:bodyPr>
          <a:lstStyle/>
          <a:p>
            <a:pPr algn="ctr" fontAlgn="auto">
              <a:spcBef>
                <a:spcPts val="0"/>
              </a:spcBef>
              <a:spcAft>
                <a:spcPts val="0"/>
              </a:spcAft>
              <a:defRPr/>
            </a:pPr>
            <a:r>
              <a:rPr lang="en-US" sz="3200" b="1" dirty="0">
                <a:latin typeface="+mn-lt"/>
                <a:cs typeface="+mn-cs"/>
              </a:rPr>
              <a:t>Portable Analog Video Recorder</a:t>
            </a:r>
          </a:p>
          <a:p>
            <a:pPr algn="ctr" fontAlgn="auto">
              <a:spcBef>
                <a:spcPts val="0"/>
              </a:spcBef>
              <a:spcAft>
                <a:spcPts val="0"/>
              </a:spcAft>
              <a:defRPr/>
            </a:pPr>
            <a:r>
              <a:rPr lang="en-US" sz="3200" b="1" dirty="0">
                <a:latin typeface="+mn-lt"/>
                <a:cs typeface="+mn-cs"/>
              </a:rPr>
              <a:t>Software</a:t>
            </a:r>
          </a:p>
          <a:p>
            <a:pPr marL="914400" lvl="1" indent="-457200" fontAlgn="auto">
              <a:spcBef>
                <a:spcPts val="0"/>
              </a:spcBef>
              <a:spcAft>
                <a:spcPts val="0"/>
              </a:spcAft>
              <a:buFont typeface="Arial" panose="020B0604020202020204" pitchFamily="34" charset="0"/>
              <a:buChar char="•"/>
              <a:defRPr/>
            </a:pPr>
            <a:endParaRPr lang="en-US" b="1" dirty="0">
              <a:latin typeface="+mn-lt"/>
              <a:cs typeface="+mn-cs"/>
            </a:endParaRPr>
          </a:p>
          <a:p>
            <a:pPr marL="914400" lvl="1" indent="-457200" fontAlgn="auto">
              <a:spcBef>
                <a:spcPts val="0"/>
              </a:spcBef>
              <a:spcAft>
                <a:spcPts val="0"/>
              </a:spcAft>
              <a:buFont typeface="Arial" panose="020B0604020202020204" pitchFamily="34" charset="0"/>
              <a:buChar char="•"/>
              <a:defRPr/>
            </a:pPr>
            <a:r>
              <a:rPr lang="en-US" b="1" dirty="0" err="1">
                <a:latin typeface="+mn-lt"/>
                <a:cs typeface="+mn-cs"/>
              </a:rPr>
              <a:t>Lagarith</a:t>
            </a:r>
            <a:r>
              <a:rPr lang="en-US" b="1" dirty="0">
                <a:latin typeface="+mn-lt"/>
                <a:cs typeface="+mn-cs"/>
              </a:rPr>
              <a:t> video codec (free)</a:t>
            </a:r>
          </a:p>
          <a:p>
            <a:pPr marL="914400" lvl="1" indent="-457200" fontAlgn="auto">
              <a:spcBef>
                <a:spcPts val="0"/>
              </a:spcBef>
              <a:spcAft>
                <a:spcPts val="0"/>
              </a:spcAft>
              <a:buFont typeface="Arial" panose="020B0604020202020204" pitchFamily="34" charset="0"/>
              <a:buChar char="•"/>
              <a:defRPr/>
            </a:pPr>
            <a:r>
              <a:rPr lang="en-US" b="1" dirty="0" err="1">
                <a:latin typeface="+mn-lt"/>
                <a:cs typeface="+mn-cs"/>
              </a:rPr>
              <a:t>VirtualDub</a:t>
            </a:r>
            <a:r>
              <a:rPr lang="en-US" b="1" dirty="0">
                <a:latin typeface="+mn-lt"/>
                <a:cs typeface="+mn-cs"/>
              </a:rPr>
              <a:t> (free)</a:t>
            </a:r>
          </a:p>
          <a:p>
            <a:pPr marL="914400" lvl="1" indent="-457200" fontAlgn="auto">
              <a:spcBef>
                <a:spcPts val="0"/>
              </a:spcBef>
              <a:spcAft>
                <a:spcPts val="0"/>
              </a:spcAft>
              <a:buFont typeface="Arial" panose="020B0604020202020204" pitchFamily="34" charset="0"/>
              <a:buChar char="•"/>
              <a:defRPr/>
            </a:pPr>
            <a:r>
              <a:rPr lang="en-US" b="1" dirty="0" err="1">
                <a:latin typeface="+mn-lt"/>
                <a:cs typeface="+mn-cs"/>
              </a:rPr>
              <a:t>VDocc</a:t>
            </a:r>
            <a:r>
              <a:rPr lang="en-US" b="1" dirty="0">
                <a:latin typeface="+mn-lt"/>
                <a:cs typeface="+mn-cs"/>
              </a:rPr>
              <a:t> (free) – modified version of </a:t>
            </a:r>
            <a:r>
              <a:rPr lang="en-US" b="1" dirty="0" err="1">
                <a:latin typeface="+mn-lt"/>
                <a:cs typeface="+mn-cs"/>
              </a:rPr>
              <a:t>VDTimer</a:t>
            </a:r>
            <a:endParaRPr lang="en-US" b="1" dirty="0">
              <a:latin typeface="+mn-lt"/>
              <a:cs typeface="+mn-cs"/>
            </a:endParaRP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Simple user interface for tablet</a:t>
            </a: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Timer mode for unattended recording</a:t>
            </a:r>
          </a:p>
          <a:p>
            <a:pPr marL="1371600" lvl="2" indent="-457200" fontAlgn="auto">
              <a:spcBef>
                <a:spcPts val="0"/>
              </a:spcBef>
              <a:spcAft>
                <a:spcPts val="0"/>
              </a:spcAft>
              <a:buFont typeface="Arial" panose="020B0604020202020204" pitchFamily="34" charset="0"/>
              <a:buChar char="•"/>
              <a:defRPr/>
            </a:pPr>
            <a:r>
              <a:rPr lang="en-US" b="1" dirty="0">
                <a:latin typeface="+mn-lt"/>
                <a:cs typeface="+mn-cs"/>
              </a:rPr>
              <a:t>Download via </a:t>
            </a:r>
            <a:r>
              <a:rPr lang="en-US" b="1" dirty="0">
                <a:latin typeface="+mn-lt"/>
                <a:cs typeface="+mn-cs"/>
                <a:hlinkClick r:id="rId2"/>
              </a:rPr>
              <a:t>http://</a:t>
            </a:r>
            <a:r>
              <a:rPr lang="en-US" b="1" dirty="0">
                <a:latin typeface="+mn-lt"/>
                <a:cs typeface="+mn-cs"/>
                <a:hlinkClick r:id="rId2"/>
              </a:rPr>
              <a:t>www.netstevepr.com/hp_stream_7_video_recorder.html</a:t>
            </a:r>
            <a:r>
              <a:rPr lang="en-US" b="1" dirty="0">
                <a:latin typeface="+mn-lt"/>
                <a:cs typeface="+mn-cs"/>
              </a:rPr>
              <a:t> </a:t>
            </a:r>
          </a:p>
          <a:p>
            <a:pPr lvl="1" fontAlgn="auto">
              <a:spcBef>
                <a:spcPts val="0"/>
              </a:spcBef>
              <a:spcAft>
                <a:spcPts val="0"/>
              </a:spcAft>
              <a:defRPr/>
            </a:pPr>
            <a:endParaRPr lang="en-US" b="1" dirty="0">
              <a:latin typeface="+mn-lt"/>
              <a:cs typeface="+mn-cs"/>
            </a:endParaRPr>
          </a:p>
          <a:p>
            <a:pPr marL="1371600" lvl="2" indent="-457200" fontAlgn="auto">
              <a:spcBef>
                <a:spcPts val="0"/>
              </a:spcBef>
              <a:spcAft>
                <a:spcPts val="0"/>
              </a:spcAft>
              <a:buFont typeface="Arial" panose="020B0604020202020204" pitchFamily="34" charset="0"/>
              <a:buChar char="•"/>
              <a:defRPr/>
            </a:pPr>
            <a:endParaRPr lang="en-US" b="1" dirty="0">
              <a:latin typeface="+mn-lt"/>
              <a:cs typeface="+mn-cs"/>
            </a:endParaRPr>
          </a:p>
          <a:p>
            <a:pPr lvl="1" fontAlgn="auto">
              <a:spcBef>
                <a:spcPts val="0"/>
              </a:spcBef>
              <a:spcAft>
                <a:spcPts val="0"/>
              </a:spcAft>
              <a:defRPr/>
            </a:pPr>
            <a:r>
              <a:rPr lang="en-US" b="1" dirty="0">
                <a:latin typeface="+mn-lt"/>
                <a:cs typeface="+mn-cs"/>
              </a:rPr>
              <a:t> </a:t>
            </a:r>
            <a:endParaRPr lang="en-US" b="1" dirty="0">
              <a:latin typeface="+mn-lt"/>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TotalTime>
  <Words>761</Words>
  <Application>Microsoft Office PowerPoint</Application>
  <PresentationFormat>Custom</PresentationFormat>
  <Paragraphs>125</Paragraphs>
  <Slides>13</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13</vt:i4>
      </vt:variant>
    </vt:vector>
  </HeadingPairs>
  <TitlesOfParts>
    <vt:vector size="17" baseType="lpstr">
      <vt:lpstr>Calibri</vt:lpstr>
      <vt:lpstr>Arial</vt:lpstr>
      <vt:lpstr>Calibri Light</vt:lpstr>
      <vt:lpstr>Office Theme</vt:lpstr>
      <vt:lpstr>Analog Video Capture with PCs  Steve Preston IOTA Annual Meeting Oct 2015</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Analog Video Capture with a Windows PC</dc:title>
  <dc:creator>Steve Preston</dc:creator>
  <cp:lastModifiedBy>BradWTimerson</cp:lastModifiedBy>
  <cp:revision>26</cp:revision>
  <dcterms:created xsi:type="dcterms:W3CDTF">2015-08-28T17:33:49Z</dcterms:created>
  <dcterms:modified xsi:type="dcterms:W3CDTF">2015-10-01T00:37:32Z</dcterms:modified>
</cp:coreProperties>
</file>